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F17EB8-59E6-4DA3-BCEB-0E7FE9F59DB1}" type="datetimeFigureOut">
              <a:rPr lang="it-IT" smtClean="0"/>
              <a:pPr/>
              <a:t>09/02/2016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4B47F9-B866-4E3D-AD9B-20ED506F3A9D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9600" dirty="0" smtClean="0"/>
              <a:t>BES</a:t>
            </a:r>
            <a:endParaRPr lang="it-IT" sz="9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t-IT" sz="5400" dirty="0" smtClean="0"/>
              <a:t>Per una Didattica inclusiva </a:t>
            </a:r>
            <a:endParaRPr lang="it-IT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b="1" dirty="0" smtClean="0"/>
              <a:t>Emozioni e variabili psicologiche nell’apprendimento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Le emozioni giocano un ruolo fondamentale nell’apprendimento e nella partecipazione. È centrale sviluppare una positiva immagine di sé e quindi </a:t>
            </a:r>
            <a:r>
              <a:rPr lang="it-IT" b="1" dirty="0" smtClean="0"/>
              <a:t>buoni livelli di autostima </a:t>
            </a:r>
            <a:r>
              <a:rPr lang="it-IT" dirty="0" smtClean="0"/>
              <a:t>e </a:t>
            </a:r>
            <a:r>
              <a:rPr lang="it-IT" b="1" dirty="0" smtClean="0"/>
              <a:t>autoefficacia</a:t>
            </a:r>
            <a:r>
              <a:rPr lang="it-IT" dirty="0" smtClean="0"/>
              <a:t> e un positivo stile di attribuzione interno. La </a:t>
            </a:r>
            <a:r>
              <a:rPr lang="it-IT" b="1" dirty="0" smtClean="0"/>
              <a:t>motivazione</a:t>
            </a:r>
            <a:r>
              <a:rPr lang="it-IT" dirty="0" smtClean="0"/>
              <a:t> ad apprendere è fortemente influenzata da questi fattori, così come dalle emozioni relative all’</a:t>
            </a:r>
            <a:r>
              <a:rPr lang="it-IT" b="1" dirty="0" smtClean="0"/>
              <a:t>appartenenza al gruppo di pari </a:t>
            </a:r>
            <a:r>
              <a:rPr lang="it-IT" dirty="0" smtClean="0"/>
              <a:t>e al gruppo classe.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L’educazione al riconoscimento e alle gestione delle proprie emozioni e della propria </a:t>
            </a:r>
            <a:r>
              <a:rPr lang="it-IT" b="1" dirty="0" smtClean="0"/>
              <a:t>sfera affettiva</a:t>
            </a:r>
            <a:r>
              <a:rPr lang="it-IT" dirty="0" smtClean="0"/>
              <a:t> è indispensabile per sviluppare consapevolezza del proprio sé.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Valutazione, verifica e feedback.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una prospettiva inclusiva la valutazione deve essere sempre </a:t>
            </a:r>
            <a:r>
              <a:rPr lang="it-IT" b="1" dirty="0" smtClean="0"/>
              <a:t>formativa</a:t>
            </a:r>
            <a:r>
              <a:rPr lang="it-IT" dirty="0" smtClean="0"/>
              <a:t>, finalizzata al miglioramento dei processi di apprendimento e insegnamento. È poi  necessario </a:t>
            </a:r>
            <a:r>
              <a:rPr lang="it-IT" b="1" dirty="0" smtClean="0"/>
              <a:t>personalizzare le forme di verifica</a:t>
            </a:r>
            <a:r>
              <a:rPr lang="it-IT" dirty="0" smtClean="0"/>
              <a:t> nella formulazione delle richieste e nelle forme di elaborazione da parte dell’alunno.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La valutazione deve sviluppare processi </a:t>
            </a:r>
            <a:r>
              <a:rPr lang="it-IT" dirty="0" err="1" smtClean="0"/>
              <a:t>metacognitivi</a:t>
            </a:r>
            <a:r>
              <a:rPr lang="it-IT" dirty="0" smtClean="0"/>
              <a:t> nell’alunno e, pertanto, il </a:t>
            </a:r>
            <a:r>
              <a:rPr lang="it-IT" b="1" dirty="0" smtClean="0"/>
              <a:t>feedback deve essere continuo</a:t>
            </a:r>
            <a:r>
              <a:rPr lang="it-IT" dirty="0" smtClean="0"/>
              <a:t>, formativo e motivante e non punitivo o censorio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compagni di classe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L’apprendimento non è mai un processo solitario</a:t>
            </a:r>
            <a:r>
              <a:rPr lang="it-IT" dirty="0" smtClean="0"/>
              <a:t>, ma è profondamente influenzato dalle relazioni, dagli stimoli e dai contesti tra pari</a:t>
            </a:r>
            <a:endParaRPr lang="it-IT" dirty="0"/>
          </a:p>
        </p:txBody>
      </p:sp>
      <p:pic>
        <p:nvPicPr>
          <p:cNvPr id="4" name="Immagine 3" descr="ELEMENTAR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717032"/>
            <a:ext cx="3888432" cy="17503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Apprendimento cooperativo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Fin dal primo giorno è necessario incentivare e </a:t>
            </a:r>
            <a:r>
              <a:rPr lang="it-IT" b="1" dirty="0" smtClean="0"/>
              <a:t>lavorare su collaborazione, cooperazione e clima di classe</a:t>
            </a:r>
            <a:r>
              <a:rPr lang="it-IT" dirty="0" smtClean="0"/>
              <a:t>. </a:t>
            </a:r>
            <a:endParaRPr lang="it-IT" dirty="0"/>
          </a:p>
        </p:txBody>
      </p:sp>
      <p:pic>
        <p:nvPicPr>
          <p:cNvPr id="4" name="Immagine 3" descr="shar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356992"/>
            <a:ext cx="3528392" cy="214845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Adattamento come strategia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Adattare significa variare i materiali rispetto ai diversi livelli di abilità e ai diversi stili cognitivi</a:t>
            </a:r>
            <a:r>
              <a:rPr lang="it-IT" dirty="0" smtClean="0"/>
              <a:t> </a:t>
            </a:r>
            <a:r>
              <a:rPr lang="it-IT" b="1" dirty="0" smtClean="0"/>
              <a:t>adattare</a:t>
            </a:r>
            <a:r>
              <a:rPr lang="it-IT" dirty="0" smtClean="0"/>
              <a:t> i propri </a:t>
            </a:r>
            <a:r>
              <a:rPr lang="it-IT" b="1" dirty="0" smtClean="0"/>
              <a:t>stili di comunicazione</a:t>
            </a:r>
            <a:r>
              <a:rPr lang="it-IT" dirty="0" smtClean="0"/>
              <a:t>, le </a:t>
            </a:r>
            <a:r>
              <a:rPr lang="it-IT" b="1" dirty="0" smtClean="0"/>
              <a:t>forme di lezione</a:t>
            </a:r>
            <a:r>
              <a:rPr lang="it-IT" dirty="0" smtClean="0"/>
              <a:t> e gli </a:t>
            </a:r>
            <a:r>
              <a:rPr lang="it-IT" b="1" dirty="0" smtClean="0"/>
              <a:t>spazi di apprendimento</a:t>
            </a:r>
            <a:r>
              <a:rPr lang="it-IT" dirty="0" smtClean="0"/>
              <a:t>.  L’adattamento più funzionale è basato su materiali in grado di attivare molteplici canali di elaborazione delle informazioni, dando aiuti aggiuntivi e attività a difficoltà graduale. 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1154392"/>
          </a:xfrm>
        </p:spPr>
        <p:txBody>
          <a:bodyPr>
            <a:noAutofit/>
          </a:bodyPr>
          <a:lstStyle/>
          <a:p>
            <a:r>
              <a:rPr lang="it-IT" sz="4000" b="1" dirty="0" smtClean="0"/>
              <a:t>Strategie logico-visive, mappe, schemi e aiuti visivi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Per attivare dinamiche inclusive è fondamentale </a:t>
            </a:r>
            <a:r>
              <a:rPr lang="it-IT" b="1" dirty="0" smtClean="0"/>
              <a:t>potenziare le strategie logico-visive</a:t>
            </a:r>
            <a:r>
              <a:rPr lang="it-IT" dirty="0" smtClean="0"/>
              <a:t>, in particolare grazie all’uso di mappe mentali e mappe concettuali.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Per gli alunni con maggiori difficoltà </a:t>
            </a:r>
            <a:r>
              <a:rPr lang="it-IT" dirty="0" smtClean="0"/>
              <a:t>sono di grande aiuto tutte le </a:t>
            </a:r>
            <a:r>
              <a:rPr lang="it-IT" b="1" dirty="0" smtClean="0"/>
              <a:t>forme di schematizzazione e organizzazione anticipata della conoscenza</a:t>
            </a:r>
            <a:r>
              <a:rPr lang="it-IT" dirty="0" smtClean="0"/>
              <a:t> e, in particolare, i diagrammi, le linee del tempo, le illustrazioni significative e le </a:t>
            </a:r>
            <a:r>
              <a:rPr lang="it-IT" dirty="0" err="1" smtClean="0"/>
              <a:t>flashcard</a:t>
            </a:r>
            <a:r>
              <a:rPr lang="it-IT" dirty="0" smtClean="0"/>
              <a:t> delle regole, così come la valorizzazione delle risorse iconografiche, degli indici testuali e dell’analisi delle fonti visive.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 </a:t>
            </a:r>
            <a:r>
              <a:rPr lang="it-IT" sz="4400" b="1" dirty="0" smtClean="0"/>
              <a:t>Processi cognitivi e stili di apprendimento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Una didattica realmente inclusiva deve </a:t>
            </a:r>
            <a:r>
              <a:rPr lang="it-IT" b="1" dirty="0" smtClean="0"/>
              <a:t>valorizzare i diversi stili cognitivi presenti in classe e le diverse forme di intelligenza</a:t>
            </a:r>
            <a:r>
              <a:rPr lang="it-IT" dirty="0" smtClean="0"/>
              <a:t>, sia per quanto riguarda gli alunni, sia per quanto riguarda le forme di insegnamento.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>
                <a:solidFill>
                  <a:schemeClr val="accent1"/>
                </a:solidFill>
              </a:rPr>
              <a:t>Ambiente di apprendimento</a:t>
            </a:r>
            <a:endParaRPr lang="it-IT" sz="3600" dirty="0">
              <a:solidFill>
                <a:schemeClr val="accent1"/>
              </a:solidFill>
            </a:endParaRPr>
          </a:p>
        </p:txBody>
      </p:sp>
      <p:pic>
        <p:nvPicPr>
          <p:cNvPr id="4" name="Segnaposto contenuto 3" descr="longo2_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9263" y="1935163"/>
            <a:ext cx="5025473" cy="438943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err="1" smtClean="0"/>
              <a:t>Metacognizione</a:t>
            </a:r>
            <a:r>
              <a:rPr lang="it-IT" sz="4000" b="1" dirty="0" smtClean="0"/>
              <a:t> e metodo di studio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Sviluppare consapevolezza in ogni alunno rispetto ai propri processi cognitivi è obiettivo trasversale a ogni attività didattica.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L’insegnante agisce su </a:t>
            </a:r>
            <a:r>
              <a:rPr lang="it-IT" b="1" dirty="0" smtClean="0"/>
              <a:t>quattro livelli di azione </a:t>
            </a:r>
            <a:r>
              <a:rPr lang="it-IT" b="1" dirty="0" err="1" smtClean="0"/>
              <a:t>metacognitiva</a:t>
            </a:r>
            <a:r>
              <a:rPr lang="it-IT" dirty="0" smtClean="0"/>
              <a:t>, per sviluppare strategie di </a:t>
            </a:r>
            <a:r>
              <a:rPr lang="it-IT" b="1" dirty="0" smtClean="0"/>
              <a:t>autoregolazione</a:t>
            </a:r>
            <a:r>
              <a:rPr lang="it-IT" dirty="0" smtClean="0"/>
              <a:t> e </a:t>
            </a:r>
            <a:r>
              <a:rPr lang="it-IT" b="1" dirty="0" smtClean="0"/>
              <a:t>mediazione cognitiva e emotiva</a:t>
            </a:r>
            <a:r>
              <a:rPr lang="it-IT" dirty="0" smtClean="0"/>
              <a:t>, per strutturare un </a:t>
            </a:r>
            <a:r>
              <a:rPr lang="it-IT" b="1" dirty="0" smtClean="0"/>
              <a:t>metodo di studio personalizzato e efficace</a:t>
            </a:r>
            <a:r>
              <a:rPr lang="it-IT" dirty="0" smtClean="0"/>
              <a:t>, spesso carente negli alunni con difficoltà.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309</Words>
  <Application>Microsoft Office PowerPoint</Application>
  <PresentationFormat>Presentazione su schermo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Equinozio</vt:lpstr>
      <vt:lpstr>BES</vt:lpstr>
      <vt:lpstr>Diapositiva 2</vt:lpstr>
      <vt:lpstr>I compagni di classe</vt:lpstr>
      <vt:lpstr>Apprendimento cooperativo</vt:lpstr>
      <vt:lpstr>Adattamento come strategia</vt:lpstr>
      <vt:lpstr>Strategie logico-visive, mappe, schemi e aiuti visivi</vt:lpstr>
      <vt:lpstr> Processi cognitivi e stili di apprendimento</vt:lpstr>
      <vt:lpstr>Ambiente di apprendimento</vt:lpstr>
      <vt:lpstr>Metacognizione e metodo di studio</vt:lpstr>
      <vt:lpstr>Emozioni e variabili psicologiche nell’apprendimento</vt:lpstr>
      <vt:lpstr>Valutazione, verifica e feedback.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</dc:title>
  <dc:creator>I.C.Campli</dc:creator>
  <cp:lastModifiedBy>I.C.Campli</cp:lastModifiedBy>
  <cp:revision>3</cp:revision>
  <dcterms:created xsi:type="dcterms:W3CDTF">2016-02-09T11:14:53Z</dcterms:created>
  <dcterms:modified xsi:type="dcterms:W3CDTF">2016-02-09T11:42:10Z</dcterms:modified>
</cp:coreProperties>
</file>